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318" r:id="rId6"/>
    <p:sldId id="11605" r:id="rId7"/>
    <p:sldId id="11607" r:id="rId8"/>
    <p:sldId id="1160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مهارات العمل مع الآخرين)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فتيات الكشافة يكسبن شارات في مجالات العلوم والتكنولوجيا والهندسة والرياضيات  - TryEngineering.org بدعم من IEEE">
            <a:extLst>
              <a:ext uri="{FF2B5EF4-FFF2-40B4-BE49-F238E27FC236}">
                <a16:creationId xmlns:a16="http://schemas.microsoft.com/office/drawing/2014/main" id="{B07FE8E9-C4F3-417F-981A-C9AC250FD3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4" y="1809751"/>
            <a:ext cx="2747962" cy="25622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291F7D2-6575-443A-ACDE-A4D4EA735FFA}"/>
              </a:ext>
            </a:extLst>
          </p:cNvPr>
          <p:cNvSpPr/>
          <p:nvPr/>
        </p:nvSpPr>
        <p:spPr>
          <a:xfrm>
            <a:off x="3343276" y="967115"/>
            <a:ext cx="5286375" cy="52321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800" b="1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+mj-lt"/>
                <a:ea typeface="+mj-ea"/>
                <a:cs typeface="+mj-cs"/>
                <a:sym typeface="Calibri"/>
              </a:rPr>
              <a:t>فرق الأنشطة </a:t>
            </a:r>
            <a:endParaRPr kumimoji="0" lang="en-US" sz="2800" b="1" i="0" u="none" strike="noStrike" normalizeH="0" baseline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242A563-D0BC-4266-9FB3-30495C96360A}"/>
              </a:ext>
            </a:extLst>
          </p:cNvPr>
          <p:cNvSpPr/>
          <p:nvPr/>
        </p:nvSpPr>
        <p:spPr>
          <a:xfrm>
            <a:off x="595314" y="4877131"/>
            <a:ext cx="2747962" cy="52321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800" b="1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+mj-lt"/>
                <a:ea typeface="+mj-ea"/>
                <a:cs typeface="+mj-cs"/>
                <a:sym typeface="Calibri"/>
              </a:rPr>
              <a:t>فرق الكشافة </a:t>
            </a:r>
            <a:endParaRPr kumimoji="0" lang="en-US" sz="2800" b="1" i="0" u="none" strike="noStrike" normalizeH="0" baseline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1028" name="Picture 4" descr="HSE - 🔵 &quot;الوصف الوظيفي لمختصي السلامة والصحة المهنية&quot; 📍هذه بعض المسميات  الوظيفية في مجال السلامة والصحة المهنية ومهامها ومسئولياتها. 📍 للعلم فقط  من الممكن جداً ان تزيد المهام والمسئوليات حسب المنشأة">
            <a:extLst>
              <a:ext uri="{FF2B5EF4-FFF2-40B4-BE49-F238E27FC236}">
                <a16:creationId xmlns:a16="http://schemas.microsoft.com/office/drawing/2014/main" id="{0533270E-6C8E-4800-91E9-B8D7E95BAB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2469" y="1924051"/>
            <a:ext cx="2947988" cy="244792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C58733A-3080-436D-AFA3-2599E894CC92}"/>
              </a:ext>
            </a:extLst>
          </p:cNvPr>
          <p:cNvSpPr/>
          <p:nvPr/>
        </p:nvSpPr>
        <p:spPr>
          <a:xfrm>
            <a:off x="4722019" y="4805695"/>
            <a:ext cx="2747962" cy="52321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800" b="1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+mj-lt"/>
                <a:ea typeface="+mj-ea"/>
                <a:cs typeface="+mj-cs"/>
                <a:sym typeface="Calibri"/>
              </a:rPr>
              <a:t>فرق الأمن والسلامة </a:t>
            </a:r>
            <a:endParaRPr kumimoji="0" lang="en-US" sz="2800" b="1" i="0" u="none" strike="noStrike" normalizeH="0" baseline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1030" name="Picture 6" descr="فريق التعاون التطوعي - Voluntary Cooperation Team">
            <a:extLst>
              <a:ext uri="{FF2B5EF4-FFF2-40B4-BE49-F238E27FC236}">
                <a16:creationId xmlns:a16="http://schemas.microsoft.com/office/drawing/2014/main" id="{ABE30EA4-78D8-4B14-8DEC-86EC760A3D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9650" y="1845469"/>
            <a:ext cx="2747961" cy="267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E113C29E-92AE-4CEF-90A8-D6DE959E1AFE}"/>
              </a:ext>
            </a:extLst>
          </p:cNvPr>
          <p:cNvSpPr/>
          <p:nvPr/>
        </p:nvSpPr>
        <p:spPr>
          <a:xfrm>
            <a:off x="8629649" y="4877131"/>
            <a:ext cx="2747962" cy="52321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800" b="1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+mj-lt"/>
                <a:ea typeface="+mj-ea"/>
                <a:cs typeface="+mj-cs"/>
                <a:sym typeface="Calibri"/>
              </a:rPr>
              <a:t>فريق لتعاون التطوعي</a:t>
            </a:r>
            <a:endParaRPr kumimoji="0" lang="en-US" sz="2800" b="1" i="0" u="none" strike="noStrike" normalizeH="0" baseline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99634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فتيات الكشافة يكسبن شارات في مجالات العلوم والتكنولوجيا والهندسة والرياضيات  - TryEngineering.org بدعم من IEEE">
            <a:extLst>
              <a:ext uri="{FF2B5EF4-FFF2-40B4-BE49-F238E27FC236}">
                <a16:creationId xmlns:a16="http://schemas.microsoft.com/office/drawing/2014/main" id="{B07FE8E9-C4F3-417F-981A-C9AC250FD3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9193" y="1457651"/>
            <a:ext cx="2402683" cy="169988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291F7D2-6575-443A-ACDE-A4D4EA735FFA}"/>
              </a:ext>
            </a:extLst>
          </p:cNvPr>
          <p:cNvSpPr/>
          <p:nvPr/>
        </p:nvSpPr>
        <p:spPr>
          <a:xfrm>
            <a:off x="3452812" y="528635"/>
            <a:ext cx="5286375" cy="52321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800" b="1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+mj-lt"/>
                <a:ea typeface="+mj-ea"/>
                <a:cs typeface="+mj-cs"/>
                <a:sym typeface="Calibri"/>
              </a:rPr>
              <a:t>فرق الأنشطة </a:t>
            </a:r>
            <a:endParaRPr kumimoji="0" lang="en-US" sz="2800" b="1" i="0" u="none" strike="noStrike" normalizeH="0" baseline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1028" name="Picture 4" descr="HSE - 🔵 &quot;الوصف الوظيفي لمختصي السلامة والصحة المهنية&quot; 📍هذه بعض المسميات  الوظيفية في مجال السلامة والصحة المهنية ومهامها ومسئولياتها. 📍 للعلم فقط  من الممكن جداً ان تزيد المهام والمسئوليات حسب المنشأة">
            <a:extLst>
              <a:ext uri="{FF2B5EF4-FFF2-40B4-BE49-F238E27FC236}">
                <a16:creationId xmlns:a16="http://schemas.microsoft.com/office/drawing/2014/main" id="{0533270E-6C8E-4800-91E9-B8D7E95BAB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775" y="1485571"/>
            <a:ext cx="2402682" cy="161481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فريق التعاون التطوعي - Voluntary Cooperation Team">
            <a:extLst>
              <a:ext uri="{FF2B5EF4-FFF2-40B4-BE49-F238E27FC236}">
                <a16:creationId xmlns:a16="http://schemas.microsoft.com/office/drawing/2014/main" id="{ABE30EA4-78D8-4B14-8DEC-86EC760A3D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0125" y="1485571"/>
            <a:ext cx="2747961" cy="1771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E113C29E-92AE-4CEF-90A8-D6DE959E1AFE}"/>
              </a:ext>
            </a:extLst>
          </p:cNvPr>
          <p:cNvSpPr/>
          <p:nvPr/>
        </p:nvSpPr>
        <p:spPr>
          <a:xfrm>
            <a:off x="8739187" y="3559378"/>
            <a:ext cx="2747961" cy="276998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sz="2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  <a:sym typeface="Calibri"/>
              </a:rPr>
              <a:t>أهداف</a:t>
            </a:r>
            <a:r>
              <a:rPr kumimoji="0" lang="ar-AE" sz="2800" b="1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+mj-lt"/>
                <a:ea typeface="+mj-ea"/>
                <a:cs typeface="+mj-cs"/>
                <a:sym typeface="Calibri"/>
              </a:rPr>
              <a:t> الفريق :</a:t>
            </a:r>
          </a:p>
          <a:p>
            <a:pPr algn="r">
              <a:buFont typeface="Arial" panose="020B0604020202020204" pitchFamily="34" charset="0"/>
              <a:buChar char="•"/>
            </a:pPr>
            <a:r>
              <a:rPr lang="ar-AE" sz="2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  <a:sym typeface="Calibri"/>
              </a:rPr>
              <a:t>-</a:t>
            </a:r>
            <a:r>
              <a:rPr lang="ar-AE" b="1" i="0" dirty="0">
                <a:solidFill>
                  <a:srgbClr val="202124"/>
                </a:solidFill>
                <a:effectLst/>
                <a:latin typeface="Helvetica Neue"/>
              </a:rPr>
              <a:t>خدمة الآخرين ومساعدتهم.</a:t>
            </a:r>
          </a:p>
          <a:p>
            <a:pPr algn="r">
              <a:buFont typeface="Arial" panose="020B0604020202020204" pitchFamily="34" charset="0"/>
              <a:buChar char="•"/>
            </a:pPr>
            <a:r>
              <a:rPr lang="ar-AE" b="1" i="0" dirty="0">
                <a:solidFill>
                  <a:srgbClr val="202124"/>
                </a:solidFill>
                <a:effectLst/>
                <a:latin typeface="Helvetica Neue"/>
              </a:rPr>
              <a:t>كسب الخبرة من لاختلاط بالمجتمع.</a:t>
            </a:r>
          </a:p>
          <a:p>
            <a:pPr algn="r">
              <a:buFont typeface="Arial" panose="020B0604020202020204" pitchFamily="34" charset="0"/>
              <a:buChar char="•"/>
            </a:pPr>
            <a:r>
              <a:rPr lang="ar-AE" b="1" i="0" dirty="0">
                <a:solidFill>
                  <a:srgbClr val="202124"/>
                </a:solidFill>
                <a:effectLst/>
                <a:latin typeface="Helvetica Neue"/>
              </a:rPr>
              <a:t>استثمار الوقت فيما يفيد.</a:t>
            </a:r>
          </a:p>
          <a:p>
            <a:pPr algn="r">
              <a:buFont typeface="Arial" panose="020B0604020202020204" pitchFamily="34" charset="0"/>
              <a:buChar char="•"/>
            </a:pPr>
            <a:r>
              <a:rPr lang="ar-AE" b="1" i="0" dirty="0">
                <a:solidFill>
                  <a:srgbClr val="202124"/>
                </a:solidFill>
                <a:effectLst/>
                <a:latin typeface="Helvetica Neue"/>
              </a:rPr>
              <a:t>المساهمة في بناء الوطن.</a:t>
            </a:r>
          </a:p>
          <a:p>
            <a:pPr algn="r">
              <a:buFont typeface="Arial" panose="020B0604020202020204" pitchFamily="34" charset="0"/>
              <a:buChar char="•"/>
            </a:pPr>
            <a:r>
              <a:rPr lang="ar-AE" b="1" i="0" dirty="0">
                <a:solidFill>
                  <a:srgbClr val="202124"/>
                </a:solidFill>
                <a:effectLst/>
                <a:latin typeface="Helvetica Neue"/>
              </a:rPr>
              <a:t>ترسيخ مفهوم المشاركة.</a:t>
            </a:r>
          </a:p>
          <a:p>
            <a:pPr algn="r">
              <a:buFont typeface="Arial" panose="020B0604020202020204" pitchFamily="34" charset="0"/>
              <a:buChar char="•"/>
            </a:pPr>
            <a:r>
              <a:rPr lang="ar-AE" b="1" i="0" dirty="0">
                <a:solidFill>
                  <a:srgbClr val="202124"/>
                </a:solidFill>
                <a:effectLst/>
                <a:latin typeface="Helvetica Neue"/>
              </a:rPr>
              <a:t>رفع قيمة العمل دون مقابل مادي.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normalizeH="0" baseline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1495564-22FA-4E2A-901D-F2E80F9F6848}"/>
              </a:ext>
            </a:extLst>
          </p:cNvPr>
          <p:cNvSpPr/>
          <p:nvPr/>
        </p:nvSpPr>
        <p:spPr>
          <a:xfrm>
            <a:off x="4885135" y="3521046"/>
            <a:ext cx="2747961" cy="135421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sz="2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  <a:sym typeface="Calibri"/>
              </a:rPr>
              <a:t>أهداف</a:t>
            </a:r>
            <a:r>
              <a:rPr kumimoji="0" lang="ar-AE" sz="2800" b="1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+mj-lt"/>
                <a:ea typeface="+mj-ea"/>
                <a:cs typeface="+mj-cs"/>
                <a:sym typeface="Calibri"/>
              </a:rPr>
              <a:t> الفريق :</a:t>
            </a:r>
          </a:p>
          <a:p>
            <a:pPr algn="r">
              <a:buFont typeface="Arial" panose="020B0604020202020204" pitchFamily="34" charset="0"/>
              <a:buChar char="•"/>
            </a:pPr>
            <a:r>
              <a:rPr kumimoji="0" lang="ar-AE" b="1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+mj-lt"/>
                <a:ea typeface="+mj-ea"/>
                <a:cs typeface="+mj-cs"/>
                <a:sym typeface="Calibri"/>
              </a:rPr>
              <a:t>الحرص عل نشر الوعي الكافي </a:t>
            </a:r>
          </a:p>
          <a:p>
            <a:pPr algn="r">
              <a:buFont typeface="Arial" panose="020B0604020202020204" pitchFamily="34" charset="0"/>
              <a:buChar char="•"/>
            </a:pPr>
            <a:r>
              <a:rPr lang="ar-AE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  <a:sym typeface="Calibri"/>
              </a:rPr>
              <a:t>عمل منشورات إرشادية </a:t>
            </a:r>
          </a:p>
          <a:p>
            <a:pPr algn="r">
              <a:buFont typeface="Arial" panose="020B0604020202020204" pitchFamily="34" charset="0"/>
              <a:buChar char="•"/>
            </a:pPr>
            <a:r>
              <a:rPr kumimoji="0" lang="ar-AE" b="1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+mj-lt"/>
                <a:ea typeface="+mj-ea"/>
                <a:cs typeface="+mj-cs"/>
                <a:sym typeface="Calibri"/>
              </a:rPr>
              <a:t>المشاكة في خطة الإخلاء </a:t>
            </a:r>
            <a:endParaRPr kumimoji="0" lang="en-US" b="1" i="0" u="none" strike="noStrike" normalizeH="0" baseline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123BA6-7FF9-4266-AB2E-B8C3BB91378F}"/>
              </a:ext>
            </a:extLst>
          </p:cNvPr>
          <p:cNvSpPr/>
          <p:nvPr/>
        </p:nvSpPr>
        <p:spPr>
          <a:xfrm>
            <a:off x="1031083" y="3533731"/>
            <a:ext cx="2747961" cy="190821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sz="2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  <a:sym typeface="Calibri"/>
              </a:rPr>
              <a:t>أهداف</a:t>
            </a:r>
            <a:r>
              <a:rPr kumimoji="0" lang="ar-AE" sz="2800" b="1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+mj-lt"/>
                <a:ea typeface="+mj-ea"/>
                <a:cs typeface="+mj-cs"/>
                <a:sym typeface="Calibri"/>
              </a:rPr>
              <a:t> الفريق :</a:t>
            </a:r>
          </a:p>
          <a:p>
            <a: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b="1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+mj-lt"/>
                <a:ea typeface="+mj-ea"/>
                <a:cs typeface="+mj-cs"/>
                <a:sym typeface="Calibri"/>
              </a:rPr>
              <a:t>التوجية </a:t>
            </a:r>
          </a:p>
          <a:p>
            <a: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  <a:sym typeface="Calibri"/>
              </a:rPr>
              <a:t>التعليم المستمر </a:t>
            </a:r>
          </a:p>
          <a:p>
            <a: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b="1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+mj-lt"/>
                <a:ea typeface="+mj-ea"/>
                <a:cs typeface="+mj-cs"/>
                <a:sym typeface="Calibri"/>
              </a:rPr>
              <a:t>النظام </a:t>
            </a:r>
          </a:p>
          <a:p>
            <a: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  <a:sym typeface="Calibri"/>
              </a:rPr>
              <a:t>التعاون </a:t>
            </a:r>
          </a:p>
          <a:p>
            <a: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b="1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+mj-lt"/>
                <a:ea typeface="+mj-ea"/>
                <a:cs typeface="+mj-cs"/>
                <a:sym typeface="Calibri"/>
              </a:rPr>
              <a:t>تقديم </a:t>
            </a:r>
            <a:r>
              <a:rPr lang="ar-AE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  <a:sym typeface="Calibri"/>
              </a:rPr>
              <a:t>الخدمات</a:t>
            </a:r>
            <a:endParaRPr kumimoji="0" lang="en-US" b="1" i="0" u="none" strike="noStrike" normalizeH="0" baseline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96385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فتيات الكشافة يكسبن شارات في مجالات العلوم والتكنولوجيا والهندسة والرياضيات  - TryEngineering.org بدعم من IEEE">
            <a:extLst>
              <a:ext uri="{FF2B5EF4-FFF2-40B4-BE49-F238E27FC236}">
                <a16:creationId xmlns:a16="http://schemas.microsoft.com/office/drawing/2014/main" id="{B07FE8E9-C4F3-417F-981A-C9AC250FD3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9193" y="1457651"/>
            <a:ext cx="2402683" cy="169988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291F7D2-6575-443A-ACDE-A4D4EA735FFA}"/>
              </a:ext>
            </a:extLst>
          </p:cNvPr>
          <p:cNvSpPr/>
          <p:nvPr/>
        </p:nvSpPr>
        <p:spPr>
          <a:xfrm>
            <a:off x="3452812" y="528635"/>
            <a:ext cx="5286375" cy="52321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800" b="1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+mj-lt"/>
                <a:ea typeface="+mj-ea"/>
                <a:cs typeface="+mj-cs"/>
                <a:sym typeface="Calibri"/>
              </a:rPr>
              <a:t>فرق الأنشطة </a:t>
            </a:r>
            <a:endParaRPr kumimoji="0" lang="en-US" sz="2800" b="1" i="0" u="none" strike="noStrike" normalizeH="0" baseline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1028" name="Picture 4" descr="HSE - 🔵 &quot;الوصف الوظيفي لمختصي السلامة والصحة المهنية&quot; 📍هذه بعض المسميات  الوظيفية في مجال السلامة والصحة المهنية ومهامها ومسئولياتها. 📍 للعلم فقط  من الممكن جداً ان تزيد المهام والمسئوليات حسب المنشأة">
            <a:extLst>
              <a:ext uri="{FF2B5EF4-FFF2-40B4-BE49-F238E27FC236}">
                <a16:creationId xmlns:a16="http://schemas.microsoft.com/office/drawing/2014/main" id="{0533270E-6C8E-4800-91E9-B8D7E95BAB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775" y="1485571"/>
            <a:ext cx="2402682" cy="161481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فريق التعاون التطوعي - Voluntary Cooperation Team">
            <a:extLst>
              <a:ext uri="{FF2B5EF4-FFF2-40B4-BE49-F238E27FC236}">
                <a16:creationId xmlns:a16="http://schemas.microsoft.com/office/drawing/2014/main" id="{ABE30EA4-78D8-4B14-8DEC-86EC760A3D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0125" y="1485571"/>
            <a:ext cx="2747961" cy="1771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B1495564-22FA-4E2A-901D-F2E80F9F6848}"/>
              </a:ext>
            </a:extLst>
          </p:cNvPr>
          <p:cNvSpPr/>
          <p:nvPr/>
        </p:nvSpPr>
        <p:spPr>
          <a:xfrm>
            <a:off x="4885135" y="3597991"/>
            <a:ext cx="2747961" cy="120032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  <a:sym typeface="Calibri"/>
              </a:rPr>
              <a:t>مهام الفرق : 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b="1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+mj-lt"/>
                <a:ea typeface="+mj-ea"/>
                <a:cs typeface="+mj-cs"/>
                <a:sym typeface="Calibri"/>
              </a:rPr>
              <a:t>1- قائد الفريق 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  <a:sym typeface="Calibri"/>
              </a:rPr>
              <a:t>2- جماعة التنظيم 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b="1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+mj-lt"/>
                <a:ea typeface="+mj-ea"/>
                <a:cs typeface="+mj-cs"/>
                <a:sym typeface="Calibri"/>
              </a:rPr>
              <a:t>3-جماعة التوعية الإرشادية </a:t>
            </a:r>
            <a:endParaRPr kumimoji="0" lang="en-US" b="1" i="0" u="none" strike="noStrike" normalizeH="0" baseline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86248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19D9AEC-6BD3-41DA-B76B-B5B514A8590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C43BB7E-90EB-4208-977A-0A4802FD6A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12747</TotalTime>
  <Words>96</Words>
  <Application>Microsoft Office PowerPoint</Application>
  <PresentationFormat>Widescreen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Helvetica</vt:lpstr>
      <vt:lpstr>Helvetica Neue</vt:lpstr>
      <vt:lpstr>Times New Roman</vt:lpstr>
      <vt:lpstr>Office Theme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MEEAD AHMED OBAID ALTENEIJI</cp:lastModifiedBy>
  <cp:revision>28</cp:revision>
  <dcterms:created xsi:type="dcterms:W3CDTF">2023-05-01T10:02:06Z</dcterms:created>
  <dcterms:modified xsi:type="dcterms:W3CDTF">2024-01-23T04:12:52Z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